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Economica"/>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Economica-regular.fntdata"/><Relationship Id="rId41" Type="http://schemas.openxmlformats.org/officeDocument/2006/relationships/slide" Target="slides/slide37.xml"/><Relationship Id="rId44" Type="http://schemas.openxmlformats.org/officeDocument/2006/relationships/font" Target="fonts/Economica-italic.fntdata"/><Relationship Id="rId43" Type="http://schemas.openxmlformats.org/officeDocument/2006/relationships/font" Target="fonts/Economica-bold.fntdata"/><Relationship Id="rId46" Type="http://schemas.openxmlformats.org/officeDocument/2006/relationships/font" Target="fonts/OpenSans-regular.fntdata"/><Relationship Id="rId45" Type="http://schemas.openxmlformats.org/officeDocument/2006/relationships/font" Target="fonts/Economic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plotlib.org/gallery/showcase/bachelors_degrees_by_gender.html#sphx-glr-gallery-showcase-bachelors-degrees-by-gender-py"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cr.uu.se/digitalAssets/63/a_63324-f_Codebook_UCDP_PRIO_Armed_Conflict_Dataset_v4_2011.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5Zg-C8AAIG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clase pasada repasamos los distintos tipos de gráficos disponibles. En esta clase, nos centraremos en cómo combinar la información para crear visualizaciones lo más coherentes posibles.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6d11855f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6d11855f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6d11855f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d11855f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mayor parte de la correlación aparente es debido al eje doble!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6d11855f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6d11855f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6dd15e4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6dd15e4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hecho de que tengamos una regresión lineal en un gráfico no significa que sea significativa. Vamos a ver test de hipótesis la semana que viene, pero en general los scatter plots deben usarse con cuidado para buscar este tipo de </a:t>
            </a:r>
            <a:r>
              <a:rPr lang="es"/>
              <a:t>información</a:t>
            </a:r>
            <a:r>
              <a:rPr lang="es"/>
              <a:t> por sí solo, mejor buscar otras métricas complementarias.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81d664d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81d664d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hecho de que tengamos una regresión lineal en un gráfico no significa que sea significativa. Vamos a ver test de hipótesis la semana que viene, pero en general los scatter plots deben usarse con cuidado para buscar este tipo de información por sí solo, mejor buscar otras métricas complementarias.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65a442b26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5a442b26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6d11855f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6d11855f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sección vamos a hablar de las herramientas que podemos utilizar para hacer visualizaciones, dependiendo de las características que querramos que tenga la visualización. Mientras más información estemos codificando, más compleja se vuelve nuestra visualización y necesitamos herramientas más poderosas.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 vamos a entrar en detalle sobre los cientos de tipos de gráficos que están disponibles, basta con entrar en las galerías de cualquiera de las herramientas para encontrar ejemplos de todo tipo de gráficos.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lugar de eso, vamos a dar un par de ejemplos de cosas a tener en cuenta al hacer una visualización, que van más allá de juntar datos y hacer un histograma.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659307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659307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ejemplo: el gráfico en </a:t>
            </a:r>
            <a:r>
              <a:rPr lang="es" u="sng">
                <a:solidFill>
                  <a:schemeClr val="hlink"/>
                </a:solidFill>
                <a:hlinkClick r:id="rId2"/>
              </a:rPr>
              <a:t>esta página</a:t>
            </a:r>
            <a:r>
              <a:rPr lang="es"/>
              <a:t> es muy estético, pero la complejidad del código aumenta muchísmo!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659307b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59307bc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graficamos las frecuencias utilizando un gráfico de barras, vemos que la distribución es exponencial. Como muchas palabras ocurren muy pocas veces y muy pocas palabras ocurren muchas veces, el gráfico tiene una larga cola a la derecha y no permite comparar la distribución de las palabras menos frecuentes.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6dd15e4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dd15e4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workaround típico para solucionar esto es utilizar una escala logarítmica en el eje 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Observen cómo aumenta la complejidad del código cuando quiero incluir dos barras agrupadas en el gráfico. En general, matplotlib permite cualquier tipo de personalización, pero hay que hacerlo manualmente. Lo mismo ocurre para agregar estilos al gráfico. Aunque hay mucha documentación en línea, para múltiples gráficos conviene utilizar otro tipo de librerías.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Cómo decidamos mostrar los datos influye en la representación de los datos y en cómo impactan en el usuario. Cambiar las escalas es algo relativamente poco común, pero setear los límites de la visualización, eliminar outliers, etc tiene el mismo efecto.</a:t>
            </a:r>
            <a:endParaRPr/>
          </a:p>
          <a:p>
            <a:pPr indent="0" lvl="0" marL="0" rtl="0" algn="l">
              <a:spcBef>
                <a:spcPts val="0"/>
              </a:spcBef>
              <a:spcAft>
                <a:spcPts val="0"/>
              </a:spcAft>
              <a:buNone/>
            </a:pPr>
            <a:r>
              <a:rPr b="1" lang="es"/>
              <a:t>With great power comes great </a:t>
            </a:r>
            <a:r>
              <a:rPr b="1" lang="es"/>
              <a:t>responsibility</a:t>
            </a:r>
            <a:r>
              <a:rPr b="1" lang="es"/>
              <a:t>.</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5f5bb88c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5f5bb88c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6dd15e4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6dd15e4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659307b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59307b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659307b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59307b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gráfico estamos codificando 5 variables distintas:</a:t>
            </a:r>
            <a:endParaRPr/>
          </a:p>
          <a:p>
            <a:pPr indent="-298450" lvl="0" marL="457200" rtl="0" algn="l">
              <a:spcBef>
                <a:spcPts val="0"/>
              </a:spcBef>
              <a:spcAft>
                <a:spcPts val="0"/>
              </a:spcAft>
              <a:buSzPts val="1100"/>
              <a:buChar char="●"/>
            </a:pPr>
            <a:r>
              <a:rPr lang="es"/>
              <a:t>Si sobrevivió</a:t>
            </a:r>
            <a:endParaRPr/>
          </a:p>
          <a:p>
            <a:pPr indent="-298450" lvl="0" marL="457200" rtl="0" algn="l">
              <a:spcBef>
                <a:spcPts val="0"/>
              </a:spcBef>
              <a:spcAft>
                <a:spcPts val="0"/>
              </a:spcAft>
              <a:buSzPts val="1100"/>
              <a:buChar char="●"/>
            </a:pPr>
            <a:r>
              <a:rPr lang="es"/>
              <a:t>Dispersión de la edad y su valor promedio</a:t>
            </a:r>
            <a:endParaRPr/>
          </a:p>
          <a:p>
            <a:pPr indent="-298450" lvl="0" marL="457200" rtl="0" algn="l">
              <a:spcBef>
                <a:spcPts val="0"/>
              </a:spcBef>
              <a:spcAft>
                <a:spcPts val="0"/>
              </a:spcAft>
              <a:buSzPts val="1100"/>
              <a:buChar char="●"/>
            </a:pPr>
            <a:r>
              <a:rPr lang="es"/>
              <a:t>Género</a:t>
            </a:r>
            <a:endParaRPr/>
          </a:p>
          <a:p>
            <a:pPr indent="-298450" lvl="0" marL="457200" rtl="0" algn="l">
              <a:spcBef>
                <a:spcPts val="0"/>
              </a:spcBef>
              <a:spcAft>
                <a:spcPts val="0"/>
              </a:spcAft>
              <a:buSzPts val="1100"/>
              <a:buChar char="●"/>
            </a:pPr>
            <a:r>
              <a:rPr lang="es"/>
              <a:t>Embarked ?</a:t>
            </a:r>
            <a:endParaRPr/>
          </a:p>
          <a:p>
            <a:pPr indent="-298450" lvl="0" marL="457200" rtl="0" algn="l">
              <a:spcBef>
                <a:spcPts val="0"/>
              </a:spcBef>
              <a:spcAft>
                <a:spcPts val="0"/>
              </a:spcAft>
              <a:buSzPts val="1100"/>
              <a:buChar char="●"/>
            </a:pPr>
            <a:r>
              <a:rPr lang="es"/>
              <a:t>Clase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Los beneficios que obtenemos utilizando seaborn son: </a:t>
            </a:r>
            <a:endParaRPr/>
          </a:p>
          <a:p>
            <a:pPr indent="-298450" lvl="0" marL="457200" rtl="0" algn="l">
              <a:spcBef>
                <a:spcPts val="0"/>
              </a:spcBef>
              <a:spcAft>
                <a:spcPts val="0"/>
              </a:spcAft>
              <a:buSzPts val="1100"/>
              <a:buChar char="●"/>
            </a:pPr>
            <a:r>
              <a:rPr lang="es"/>
              <a:t>Los ejes y etiquetas son compartidos por todos los gráficos</a:t>
            </a:r>
            <a:endParaRPr/>
          </a:p>
          <a:p>
            <a:pPr indent="-298450" lvl="0" marL="457200" rtl="0" algn="l">
              <a:spcBef>
                <a:spcPts val="0"/>
              </a:spcBef>
              <a:spcAft>
                <a:spcPts val="0"/>
              </a:spcAft>
              <a:buSzPts val="1100"/>
              <a:buChar char="●"/>
            </a:pPr>
            <a:r>
              <a:rPr lang="es"/>
              <a:t>Barras de error para mostrar la variación de cada uno de los valores</a:t>
            </a:r>
            <a:endParaRPr/>
          </a:p>
          <a:p>
            <a:pPr indent="-298450" lvl="0" marL="457200" rtl="0" algn="l">
              <a:spcBef>
                <a:spcPts val="0"/>
              </a:spcBef>
              <a:spcAft>
                <a:spcPts val="0"/>
              </a:spcAft>
              <a:buSzPts val="1100"/>
              <a:buChar char="●"/>
            </a:pPr>
            <a:r>
              <a:rPr lang="es"/>
              <a:t>Se leen los valores de la columnas automáticamente y se infieren sus tipos.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Teniendo en cuenta la cantidad de código que nos llevó hacer un solo gráfico de barras con grupos usando matplotlib, podemos ver que seaborn es en general mucho menos verboso al tener la mayoría de las funciones ya implementadas. Además, los gráficos de seaborn por default son más estéticos que los de matplotlib.</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59307b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59307b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Tienen un tutorial de cómo instalar R con jupyter en </a:t>
            </a:r>
            <a:r>
              <a:rPr lang="es"/>
              <a:t>https://github.com/crscardellino/MeetupDSCba2017/blob/master/python_with_ggplot.ipynb</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65a442b26_1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5a442b26_1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Podemos utilizar R dentro de nuestra jupyter notebook. Para ello, tenemos que incluir las librerías dadas. Luego, podemos pasar datos entre python y R fácilmente con -i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65a442b26_1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5a442b26_1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que vemos es un diagrama Sankey, utilizado para diagramas de flujo. Es muy útil para mostrar las proporciones de varias categorías.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t>
            </a:r>
            <a:r>
              <a:rPr lang="es" u="sng">
                <a:solidFill>
                  <a:schemeClr val="hlink"/>
                </a:solidFill>
                <a:hlinkClick r:id="rId2"/>
              </a:rPr>
              <a:t>Dataset description</a:t>
            </a:r>
            <a:r>
              <a:rPr lang="es"/>
              <a:t>] Las primeras dos columnas corresponden al continente de los países enfrentados. La tercera columna indica en que región se desarrolló efectivamente el conflicto.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Diagramas similares hubieran sido:</a:t>
            </a:r>
            <a:endParaRPr/>
          </a:p>
          <a:p>
            <a:pPr indent="-298450" lvl="0" marL="457200" rtl="0" algn="l">
              <a:spcBef>
                <a:spcPts val="0"/>
              </a:spcBef>
              <a:spcAft>
                <a:spcPts val="0"/>
              </a:spcAft>
              <a:buSzPts val="1100"/>
              <a:buChar char="●"/>
            </a:pPr>
            <a:r>
              <a:rPr lang="es"/>
              <a:t>Coordenadas paralelas (agrupadas por continente y con datos categóricos, aunque la mayoría de los paquetes sólo provee soporte para datos numéricos)</a:t>
            </a:r>
            <a:endParaRPr/>
          </a:p>
          <a:p>
            <a:pPr indent="-298450" lvl="0" marL="457200" rtl="0" algn="l">
              <a:spcBef>
                <a:spcPts val="0"/>
              </a:spcBef>
              <a:spcAft>
                <a:spcPts val="0"/>
              </a:spcAft>
              <a:buSzPts val="1100"/>
              <a:buChar char="●"/>
            </a:pPr>
            <a:r>
              <a:rPr lang="es"/>
              <a:t>Mapas de calor (heatmaps) Un mapa de calor para estos datos resulta en muchas celdas vacías, y no puede </a:t>
            </a:r>
            <a:r>
              <a:rPr lang="es"/>
              <a:t>incluirse</a:t>
            </a:r>
            <a:r>
              <a:rPr lang="es"/>
              <a:t> más de una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qué tiene tanto peso Asia? Una de mis hipótesis es por el filtrado que se le dió a los datos. Por un lado, tenemos un dataset con conflictos bélicos que tiene dos columnas: sideA y sideB. El sideA siempre es un país, pero muchas veces le sideB es algún otro tipo de organización. Para poder realizar este gráfico, es necesario usar solamente las filas donde el valor de sideB corresponde a un país.</a:t>
            </a:r>
            <a:endParaRPr/>
          </a:p>
          <a:p>
            <a:pPr indent="0" lvl="0" marL="0" rtl="0" algn="l">
              <a:spcBef>
                <a:spcPts val="0"/>
              </a:spcBef>
              <a:spcAft>
                <a:spcPts val="0"/>
              </a:spcAft>
              <a:buNone/>
            </a:pPr>
            <a:r>
              <a:rPr lang="es"/>
              <a:t>Ahora bien, ¿qué constituye un país? En este caso, utilizamos un dataset de países actuales. Esto incluye un fuente de bias muy fuerte en los datos. Estamos solamente incluyendo aquellos conflictos en donde ambos países se mantuvieron con el mismo nombre hasta el día de hoy. Por ejemplo, estamos perdiendo todo los conflictos surgidos de la colonización de América. Por otra parte, ¿cómo se representan los conflictos con muchos países involucrados, como las guerras mundiales?</a:t>
            </a:r>
            <a:endParaRPr/>
          </a:p>
          <a:p>
            <a:pPr indent="0" lvl="0" marL="0" rtl="0" algn="l">
              <a:spcBef>
                <a:spcPts val="0"/>
              </a:spcBef>
              <a:spcAft>
                <a:spcPts val="0"/>
              </a:spcAft>
              <a:buNone/>
            </a:pPr>
            <a:r>
              <a:rPr lang="es"/>
              <a:t>Además de ello, no hemos curado los datos para identificar si efectivamente todos los conflictos están igualmente representados. La recolección de los datos al crear el dataset puede crear este tipo de fenómenos, ya que no estamos tomando una muestra aleatoria de la población.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Otros problemas que puede tener el gráfico:</a:t>
            </a:r>
            <a:endParaRPr/>
          </a:p>
          <a:p>
            <a:pPr indent="-298450" lvl="0" marL="457200" rtl="0" algn="l">
              <a:spcBef>
                <a:spcPts val="0"/>
              </a:spcBef>
              <a:spcAft>
                <a:spcPts val="0"/>
              </a:spcAft>
              <a:buSzPts val="1100"/>
              <a:buChar char="●"/>
            </a:pPr>
            <a:r>
              <a:rPr lang="es"/>
              <a:t>El tamaño de la letra. </a:t>
            </a:r>
            <a:endParaRPr/>
          </a:p>
          <a:p>
            <a:pPr indent="-298450" lvl="0" marL="457200" rtl="0" algn="l">
              <a:spcBef>
                <a:spcPts val="0"/>
              </a:spcBef>
              <a:spcAft>
                <a:spcPts val="0"/>
              </a:spcAft>
              <a:buSzPts val="1100"/>
              <a:buChar char="●"/>
            </a:pPr>
            <a:r>
              <a:rPr lang="es"/>
              <a:t>La región son sólo números, no tiene explicación. En particular, Asia está dividido en “Asia” y “Middle East”. América está colapsado en una sola región.</a:t>
            </a:r>
            <a:endParaRPr/>
          </a:p>
          <a:p>
            <a:pPr indent="-298450" lvl="0" marL="457200" rtl="0" algn="l">
              <a:spcBef>
                <a:spcPts val="0"/>
              </a:spcBef>
              <a:spcAft>
                <a:spcPts val="0"/>
              </a:spcAft>
              <a:buSzPts val="1100"/>
              <a:buChar char="●"/>
            </a:pPr>
            <a:r>
              <a:rPr lang="es"/>
              <a:t>Al no ser un gráfico tan conocido, no todo el mundo podrá interpretarlo correctamente.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65a442b26_1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5a442b26_1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filmina vemos el código que fue utilizado para crear el gráfico anterior.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GGplot tiene otro estilo para definir los gráficos muy distinto a matplotlib. Por un lado, tenemos los </a:t>
            </a:r>
            <a:r>
              <a:rPr b="1" lang="es"/>
              <a:t>aestetics</a:t>
            </a:r>
            <a:r>
              <a:rPr lang="es"/>
              <a:t>, es decir, asocia los datos a los elementos gráficos que se utilizarán para representarlos. En este caso, estamos diciendo que el gráfico que queremos es ggparallel. Con gráficos más simples, la diferencia es aún más pronunciada.</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65a442b26_1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65a442b26_1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los aestetics le sumamos (literalmente) los </a:t>
            </a:r>
            <a:r>
              <a:rPr b="1" lang="es"/>
              <a:t>graphics</a:t>
            </a:r>
            <a:r>
              <a:rPr lang="es"/>
              <a:t>, o sea las configuraciones de los elementos gráficos que vamos a utilizar.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Uno de los argumentos a favor de ggplot es que mantiene esta separación entre datos y elementos gráficos, haciendo más obvio el concepto de gramáticas visuales. </a:t>
            </a:r>
            <a:endParaRPr/>
          </a:p>
          <a:p>
            <a:pPr indent="0" lvl="0" marL="0" rtl="0" algn="l">
              <a:spcBef>
                <a:spcPts val="0"/>
              </a:spcBef>
              <a:spcAft>
                <a:spcPts val="0"/>
              </a:spcAft>
              <a:buNone/>
            </a:pPr>
            <a:r>
              <a:rPr lang="es" sz="1050">
                <a:solidFill>
                  <a:schemeClr val="dk1"/>
                </a:solidFill>
                <a:highlight>
                  <a:srgbClr val="FFFFFF"/>
                </a:highlight>
              </a:rPr>
              <a:t>[1] Wilkinson, Leland. The grammar of graphics. Springer Science &amp; Business Media, 2006.</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659307bc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659307bc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659307bc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59307bc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6d11855f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d11855f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Suponemos que los números mostrados corresponden a euros, pero están teniendo en cuenta la inflación?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65a442b26_1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5a442b26_1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Muchas librerías soportan gráficos de mapas, pero con d3 me salió en una hora.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El código d3 es complejo, se manipulan los objetos SVG casi directamente. Lo pueden encontrar en d3_map/ </a:t>
            </a:r>
            <a:endParaRPr/>
          </a:p>
          <a:p>
            <a:pPr indent="0" lvl="0" marL="0" rtl="0" algn="l">
              <a:spcBef>
                <a:spcPts val="0"/>
              </a:spcBef>
              <a:spcAft>
                <a:spcPts val="0"/>
              </a:spcAft>
              <a:buNone/>
            </a:pPr>
            <a:r>
              <a:rPr lang="es"/>
              <a:t>Para correr el código, pueden setear un server en el puerto 8000 con python muy fácilmente con:</a:t>
            </a:r>
            <a:endParaRPr/>
          </a:p>
          <a:p>
            <a:pPr indent="0" lvl="0" marL="0" rtl="0" algn="l">
              <a:spcBef>
                <a:spcPts val="0"/>
              </a:spcBef>
              <a:spcAft>
                <a:spcPts val="0"/>
              </a:spcAft>
              <a:buNone/>
            </a:pPr>
            <a:r>
              <a:rPr lang="es"/>
              <a:t>$ </a:t>
            </a:r>
            <a:r>
              <a:rPr lang="es"/>
              <a:t>python -m http.server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Los datos fueron procesados en python con una notebook y luego guardados en 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*Disclaimer se grafican sólo los países listados como sideA, no se tienen en cuenta los de la columna sideB. Además, no hubo corroboración de que los países </a:t>
            </a:r>
            <a:r>
              <a:rPr lang="es"/>
              <a:t>tuvieran</a:t>
            </a:r>
            <a:r>
              <a:rPr lang="es"/>
              <a:t> el mismo nombre en el dataset con las coordenadas geográficas y en el dataset de conflictos.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3d11fbe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d11fb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65a442b26_19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65a442b26_19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miles de librerías para graficar en js, cada una con su paradigma distinto. En particular me gusta d3 porque es la base de muchas otras, hay muchos ejemplos online y porque una vez que se entiende permite control absoluto de los elementos gráficos. Si lo que necesito es un gráfico simple, lo hago con seaborn.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659307bc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59307bc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 por simples me refiero a que no hace falta programar...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65a442b26_1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65a442b26_1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imagen es un wordcloud creado con el fragmento del Martín Fierro provisto.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65a442b26_1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65a442b26_1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importante de todo esto es saber qué herramientas tienen disponible para las diversas tareas que involucra el proceso de data science, de forma que puedan optimizar el resultado con el menor esfuerzo posible.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 existe una herramienta que sirva para todo!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Mientras más flexibilidad para la entrada, interactividad y estética deba tener su visualización, más trabajo les va a llevar. Y mientras más específica la herramienta, más limpios tienen que estar los datos. Seaborn grafica cualquier cosa, mientras que d3 falla por todo.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65a442b26_1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5a442b26_1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6d11855f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d11855f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6d11855f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6d11855f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6d11855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d11855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6d11855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d11855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el gráfico no está mostrando correctamente las cantidades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6d11855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d11855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6d11855f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d11855f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¿No es lógico que EEUU y China, que tienen las mayores poblaciones y economías, se encuentren entre los mayores presupuestos militares? Si ustedes hubieran tenido que adivinar países, ¿hubieran encontrado resultados muy distintos?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6d11855f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6d11855f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para tener información más significativa para el usuario debemos escalar nuestros datos con otras variables que los pongan en contexto. Si dividimos el presupuesto militar por el tamaño del país, entonces vemos otra información. El hecho de tener los valores de una variable no significa que tenga sentido graficarla. Otra comparación que tiene sentido hacer es tener en cuenta la población del país o el presupuesto de educación.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 full example </a:t>
            </a:r>
            <a:r>
              <a:rPr lang="es" u="sng">
                <a:solidFill>
                  <a:schemeClr val="hlink"/>
                </a:solidFill>
                <a:hlinkClick r:id="rId2"/>
              </a:rPr>
              <a:t>https://www.youtube.com/watch?v=5Zg-C8AAIGg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hyperlink" Target="http://www.tylervigen.com/spurious-correlations" TargetMode="External"/><Relationship Id="rId5" Type="http://schemas.openxmlformats.org/officeDocument/2006/relationships/hyperlink" Target="http://www.tylervigen.com/spurious-correl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hbr.org/2015/06/beware-spurious-correlations"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xkcd.com/1725/"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callingbullshit.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hyperlink" Target="http://www.pcr.uu.se/digitalAssets/63/a_63324-f_Codebook_UCDP_PRIO_Armed_Conflict_Dataset_v4_2011.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www.malaprensa.com/2014/03/neymar-el-mas-caro-o-uno-de-los-ma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flowingdata.com/2019/03/26/relationship-stages/" TargetMode="External"/><Relationship Id="rId4" Type="http://schemas.openxmlformats.org/officeDocument/2006/relationships/hyperlink" Target="https://www.gapminder.org/dollar-street/matrix" TargetMode="External"/><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hyperlink" Target="https://www.politico.eu/article/catalonia-independence-referendum-what-spain-has-to-los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hyperlink" Target="https://infogram.com/" TargetMode="External"/><Relationship Id="rId5" Type="http://schemas.openxmlformats.org/officeDocument/2006/relationships/hyperlink" Target="https://www.tableau.com/trial/data-visualization" TargetMode="External"/><Relationship Id="rId6" Type="http://schemas.openxmlformats.org/officeDocument/2006/relationships/hyperlink" Target="https://worditout.com/" TargetMode="External"/><Relationship Id="rId7" Type="http://schemas.openxmlformats.org/officeDocument/2006/relationships/hyperlink" Target="https://www.politico.eu/article/catalonia-independence-referendum-what-spain-has-to-los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hyperlink" Target="https://source.opennews.org/articles/what-i-learned-recreating-one-chart-using-24-tool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lideplayer.com/slide/8269500/" TargetMode="External"/><Relationship Id="rId4" Type="http://schemas.openxmlformats.org/officeDocument/2006/relationships/image" Target="../media/image7.png"/><Relationship Id="rId5"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www.theguardian.com/news/datablog/2010/apr/01/information-is-beautiful-military-spending"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Visualización de múltiples variables</a:t>
            </a:r>
            <a:endParaRPr/>
          </a:p>
        </p:txBody>
      </p:sp>
      <p:sp>
        <p:nvSpPr>
          <p:cNvPr id="63" name="Google Shape;63;p13"/>
          <p:cNvSpPr txBox="1"/>
          <p:nvPr/>
        </p:nvSpPr>
        <p:spPr>
          <a:xfrm>
            <a:off x="3044700" y="3338405"/>
            <a:ext cx="3054600" cy="7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100" u="sng">
                <a:solidFill>
                  <a:srgbClr val="57BB8A"/>
                </a:solidFill>
                <a:latin typeface="Economica"/>
                <a:ea typeface="Economica"/>
                <a:cs typeface="Economica"/>
                <a:sym typeface="Economica"/>
                <a:hlinkClick r:id="rId3"/>
              </a:rPr>
              <a:t>Diplomatura CDAAyA 2018</a:t>
            </a:r>
            <a:endParaRPr sz="2100">
              <a:solidFill>
                <a:srgbClr val="00000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Correlación visual no implica correlación!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Variables no relacionadas</a:t>
            </a:r>
            <a:endParaRPr/>
          </a:p>
        </p:txBody>
      </p:sp>
      <p:pic>
        <p:nvPicPr>
          <p:cNvPr id="128" name="Google Shape;128;p23"/>
          <p:cNvPicPr preferRelativeResize="0"/>
          <p:nvPr/>
        </p:nvPicPr>
        <p:blipFill>
          <a:blip r:embed="rId3">
            <a:alphaModFix/>
          </a:blip>
          <a:stretch>
            <a:fillRect/>
          </a:stretch>
        </p:blipFill>
        <p:spPr>
          <a:xfrm>
            <a:off x="152400" y="1193150"/>
            <a:ext cx="8839204" cy="3484686"/>
          </a:xfrm>
          <a:prstGeom prst="rect">
            <a:avLst/>
          </a:prstGeom>
          <a:noFill/>
          <a:ln>
            <a:noFill/>
          </a:ln>
        </p:spPr>
      </p:pic>
      <p:sp>
        <p:nvSpPr>
          <p:cNvPr id="129" name="Google Shape;129;p23"/>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Spurious</a:t>
            </a:r>
            <a:r>
              <a:rPr lang="es" u="sng">
                <a:solidFill>
                  <a:schemeClr val="hlink"/>
                </a:solidFill>
                <a:hlinkClick r:id="rId5"/>
              </a:rPr>
              <a:t> correlations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Variables relacionadas, datasets distintos</a:t>
            </a:r>
            <a:endParaRPr/>
          </a:p>
        </p:txBody>
      </p:sp>
      <p:sp>
        <p:nvSpPr>
          <p:cNvPr id="135" name="Google Shape;135;p24"/>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3"/>
              </a:rPr>
              <a:t>Beware of spurious correlations</a:t>
            </a:r>
            <a:endParaRPr/>
          </a:p>
        </p:txBody>
      </p:sp>
      <p:pic>
        <p:nvPicPr>
          <p:cNvPr id="136" name="Google Shape;136;p24"/>
          <p:cNvPicPr preferRelativeResize="0"/>
          <p:nvPr/>
        </p:nvPicPr>
        <p:blipFill>
          <a:blip r:embed="rId4">
            <a:alphaModFix/>
          </a:blip>
          <a:stretch>
            <a:fillRect/>
          </a:stretch>
        </p:blipFill>
        <p:spPr>
          <a:xfrm>
            <a:off x="1248038" y="1299625"/>
            <a:ext cx="6647917" cy="32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Correlaciones forzadas</a:t>
            </a:r>
            <a:endParaRPr/>
          </a:p>
        </p:txBody>
      </p:sp>
      <p:sp>
        <p:nvSpPr>
          <p:cNvPr id="142" name="Google Shape;142;p25"/>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3"/>
              </a:rPr>
              <a:t>XKCD</a:t>
            </a:r>
            <a:endParaRPr/>
          </a:p>
        </p:txBody>
      </p:sp>
      <p:pic>
        <p:nvPicPr>
          <p:cNvPr id="143" name="Google Shape;143;p25"/>
          <p:cNvPicPr preferRelativeResize="0"/>
          <p:nvPr/>
        </p:nvPicPr>
        <p:blipFill>
          <a:blip r:embed="rId4">
            <a:alphaModFix/>
          </a:blip>
          <a:stretch>
            <a:fillRect/>
          </a:stretch>
        </p:blipFill>
        <p:spPr>
          <a:xfrm>
            <a:off x="1300275" y="1299625"/>
            <a:ext cx="6543449" cy="327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Correlaciones forzadas</a:t>
            </a:r>
            <a:endParaRPr/>
          </a:p>
        </p:txBody>
      </p:sp>
      <p:pic>
        <p:nvPicPr>
          <p:cNvPr id="149" name="Google Shape;149;p26"/>
          <p:cNvPicPr preferRelativeResize="0"/>
          <p:nvPr/>
        </p:nvPicPr>
        <p:blipFill>
          <a:blip r:embed="rId3">
            <a:alphaModFix/>
          </a:blip>
          <a:stretch>
            <a:fillRect/>
          </a:stretch>
        </p:blipFill>
        <p:spPr>
          <a:xfrm>
            <a:off x="2726263" y="1147225"/>
            <a:ext cx="3691475" cy="369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3"/>
              </a:rPr>
              <a:t>http://callingbullshit.org/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Gráficos de correlaciones - Notebook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Matplotlib</a:t>
            </a:r>
            <a:endParaRPr/>
          </a:p>
        </p:txBody>
      </p:sp>
      <p:pic>
        <p:nvPicPr>
          <p:cNvPr id="165" name="Google Shape;165;p29"/>
          <p:cNvPicPr preferRelativeResize="0"/>
          <p:nvPr/>
        </p:nvPicPr>
        <p:blipFill>
          <a:blip r:embed="rId3">
            <a:alphaModFix/>
          </a:blip>
          <a:stretch>
            <a:fillRect/>
          </a:stretch>
        </p:blipFill>
        <p:spPr>
          <a:xfrm>
            <a:off x="4858429" y="-141125"/>
            <a:ext cx="4221293" cy="5143500"/>
          </a:xfrm>
          <a:prstGeom prst="rect">
            <a:avLst/>
          </a:prstGeom>
          <a:noFill/>
          <a:ln>
            <a:noFill/>
          </a:ln>
        </p:spPr>
      </p:pic>
      <p:sp>
        <p:nvSpPr>
          <p:cNvPr id="166" name="Google Shape;166;p29"/>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Fácil integración con notebooks</a:t>
            </a:r>
            <a:endParaRPr/>
          </a:p>
          <a:p>
            <a:pPr indent="-342900" lvl="0" marL="457200" rtl="0" algn="l">
              <a:lnSpc>
                <a:spcPct val="200000"/>
              </a:lnSpc>
              <a:spcBef>
                <a:spcPts val="0"/>
              </a:spcBef>
              <a:spcAft>
                <a:spcPts val="0"/>
              </a:spcAft>
              <a:buSzPts val="1800"/>
              <a:buChar char="●"/>
            </a:pPr>
            <a:r>
              <a:rPr lang="es"/>
              <a:t>Muy versátil</a:t>
            </a:r>
            <a:endParaRPr/>
          </a:p>
          <a:p>
            <a:pPr indent="-342900" lvl="0" marL="457200" rtl="0" algn="l">
              <a:lnSpc>
                <a:spcPct val="200000"/>
              </a:lnSpc>
              <a:spcBef>
                <a:spcPts val="0"/>
              </a:spcBef>
              <a:spcAft>
                <a:spcPts val="0"/>
              </a:spcAft>
              <a:buSzPts val="1800"/>
              <a:buChar char="●"/>
            </a:pPr>
            <a:r>
              <a:rPr lang="es"/>
              <a:t>Es relativamente simple para gráficos comunes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Matplotlib</a:t>
            </a:r>
            <a:r>
              <a:rPr lang="es"/>
              <a:t> - Ejemplo</a:t>
            </a:r>
            <a:endParaRPr/>
          </a:p>
        </p:txBody>
      </p:sp>
      <p:sp>
        <p:nvSpPr>
          <p:cNvPr id="172" name="Google Shape;172;p30"/>
          <p:cNvSpPr txBox="1"/>
          <p:nvPr>
            <p:ph idx="2" type="body"/>
          </p:nvPr>
        </p:nvSpPr>
        <p:spPr>
          <a:xfrm>
            <a:off x="426625" y="1225225"/>
            <a:ext cx="8405700" cy="12717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a:t>Tenemos en dos arreglos la frecuencia con la que aparecen palabras del castellano en dos obras: el Martín Fierro y Don Quijote de la Mancha. ¿Cómo comparamos las distribuciones?</a:t>
            </a:r>
            <a:endParaRPr/>
          </a:p>
        </p:txBody>
      </p:sp>
      <p:pic>
        <p:nvPicPr>
          <p:cNvPr id="173" name="Google Shape;173;p30"/>
          <p:cNvPicPr preferRelativeResize="0"/>
          <p:nvPr/>
        </p:nvPicPr>
        <p:blipFill>
          <a:blip r:embed="rId3">
            <a:alphaModFix/>
          </a:blip>
          <a:stretch>
            <a:fillRect/>
          </a:stretch>
        </p:blipFill>
        <p:spPr>
          <a:xfrm>
            <a:off x="2014763" y="2259925"/>
            <a:ext cx="5114476" cy="276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Matplotlib - Ejemplo</a:t>
            </a:r>
            <a:endParaRPr/>
          </a:p>
        </p:txBody>
      </p:sp>
      <p:pic>
        <p:nvPicPr>
          <p:cNvPr id="179" name="Google Shape;179;p31"/>
          <p:cNvPicPr preferRelativeResize="0"/>
          <p:nvPr/>
        </p:nvPicPr>
        <p:blipFill>
          <a:blip r:embed="rId3">
            <a:alphaModFix/>
          </a:blip>
          <a:stretch>
            <a:fillRect/>
          </a:stretch>
        </p:blipFill>
        <p:spPr>
          <a:xfrm>
            <a:off x="114775" y="1682425"/>
            <a:ext cx="4527599" cy="2793096"/>
          </a:xfrm>
          <a:prstGeom prst="rect">
            <a:avLst/>
          </a:prstGeom>
          <a:noFill/>
          <a:ln>
            <a:noFill/>
          </a:ln>
        </p:spPr>
      </p:pic>
      <p:pic>
        <p:nvPicPr>
          <p:cNvPr id="180" name="Google Shape;180;p31"/>
          <p:cNvPicPr preferRelativeResize="0"/>
          <p:nvPr/>
        </p:nvPicPr>
        <p:blipFill>
          <a:blip r:embed="rId4">
            <a:alphaModFix/>
          </a:blip>
          <a:stretch>
            <a:fillRect/>
          </a:stretch>
        </p:blipFill>
        <p:spPr>
          <a:xfrm>
            <a:off x="4642375" y="1901050"/>
            <a:ext cx="4527599" cy="23558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¿Qué vamos a ver hoy?</a:t>
            </a:r>
            <a:endParaRPr/>
          </a:p>
        </p:txBody>
      </p:sp>
      <p:sp>
        <p:nvSpPr>
          <p:cNvPr id="69" name="Google Shape;69;p14"/>
          <p:cNvSpPr txBox="1"/>
          <p:nvPr>
            <p:ph idx="1" type="body"/>
          </p:nvPr>
        </p:nvSpPr>
        <p:spPr>
          <a:xfrm>
            <a:off x="311700" y="1225225"/>
            <a:ext cx="61962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Alteraciones comunes y gráficos incorrectos</a:t>
            </a:r>
            <a:endParaRPr/>
          </a:p>
          <a:p>
            <a:pPr indent="-342900" lvl="0" marL="457200" rtl="0" algn="l">
              <a:lnSpc>
                <a:spcPct val="200000"/>
              </a:lnSpc>
              <a:spcBef>
                <a:spcPts val="0"/>
              </a:spcBef>
              <a:spcAft>
                <a:spcPts val="0"/>
              </a:spcAft>
              <a:buSzPts val="1800"/>
              <a:buChar char="●"/>
            </a:pPr>
            <a:r>
              <a:rPr lang="es"/>
              <a:t>Cómo hacer gráficos de correlaciones en seaborn</a:t>
            </a:r>
            <a:endParaRPr/>
          </a:p>
          <a:p>
            <a:pPr indent="-342900" lvl="0" marL="457200" rtl="0" algn="l">
              <a:lnSpc>
                <a:spcPct val="200000"/>
              </a:lnSpc>
              <a:spcBef>
                <a:spcPts val="0"/>
              </a:spcBef>
              <a:spcAft>
                <a:spcPts val="0"/>
              </a:spcAft>
              <a:buSzPts val="1800"/>
              <a:buChar char="●"/>
            </a:pPr>
            <a:r>
              <a:rPr lang="es"/>
              <a:t>Otras librerías de visualización y cómo elegir</a:t>
            </a:r>
            <a:endParaRPr/>
          </a:p>
          <a:p>
            <a:pPr indent="-342900" lvl="0" marL="457200" rtl="0" algn="l">
              <a:lnSpc>
                <a:spcPct val="200000"/>
              </a:lnSpc>
              <a:spcBef>
                <a:spcPts val="0"/>
              </a:spcBef>
              <a:spcAft>
                <a:spcPts val="0"/>
              </a:spcAft>
              <a:buSzPts val="1800"/>
              <a:buChar char="●"/>
            </a:pPr>
            <a:r>
              <a:rPr lang="es"/>
              <a:t>Presentación del trabajo práctico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Seaborn</a:t>
            </a:r>
            <a:endParaRPr/>
          </a:p>
        </p:txBody>
      </p:sp>
      <p:sp>
        <p:nvSpPr>
          <p:cNvPr id="186" name="Google Shape;186;p32"/>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Fácil integración con notebooks</a:t>
            </a:r>
            <a:endParaRPr/>
          </a:p>
          <a:p>
            <a:pPr indent="-342900" lvl="0" marL="457200" rtl="0" algn="l">
              <a:lnSpc>
                <a:spcPct val="200000"/>
              </a:lnSpc>
              <a:spcBef>
                <a:spcPts val="0"/>
              </a:spcBef>
              <a:spcAft>
                <a:spcPts val="0"/>
              </a:spcAft>
              <a:buSzPts val="1800"/>
              <a:buChar char="●"/>
            </a:pPr>
            <a:r>
              <a:rPr lang="es"/>
              <a:t>Fácil de crear gráficos con múltiples variables</a:t>
            </a:r>
            <a:endParaRPr/>
          </a:p>
          <a:p>
            <a:pPr indent="-342900" lvl="0" marL="457200" rtl="0" algn="l">
              <a:lnSpc>
                <a:spcPct val="200000"/>
              </a:lnSpc>
              <a:spcBef>
                <a:spcPts val="0"/>
              </a:spcBef>
              <a:spcAft>
                <a:spcPts val="0"/>
              </a:spcAft>
              <a:buSzPts val="1800"/>
              <a:buChar char="●"/>
            </a:pPr>
            <a:r>
              <a:rPr lang="es"/>
              <a:t>Integración con </a:t>
            </a:r>
            <a:r>
              <a:rPr b="1" lang="es"/>
              <a:t>pandas</a:t>
            </a:r>
            <a:endParaRPr b="1"/>
          </a:p>
        </p:txBody>
      </p:sp>
      <p:pic>
        <p:nvPicPr>
          <p:cNvPr id="187" name="Google Shape;187;p32"/>
          <p:cNvPicPr preferRelativeResize="0"/>
          <p:nvPr/>
        </p:nvPicPr>
        <p:blipFill>
          <a:blip r:embed="rId3">
            <a:alphaModFix/>
          </a:blip>
          <a:stretch>
            <a:fillRect/>
          </a:stretch>
        </p:blipFill>
        <p:spPr>
          <a:xfrm>
            <a:off x="4326475" y="316800"/>
            <a:ext cx="4817524" cy="41258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Seaborn</a:t>
            </a:r>
            <a:r>
              <a:rPr lang="es"/>
              <a:t> - Ejemplo</a:t>
            </a:r>
            <a:endParaRPr/>
          </a:p>
        </p:txBody>
      </p:sp>
      <p:sp>
        <p:nvSpPr>
          <p:cNvPr id="193" name="Google Shape;193;p33"/>
          <p:cNvSpPr txBox="1"/>
          <p:nvPr>
            <p:ph idx="2" type="body"/>
          </p:nvPr>
        </p:nvSpPr>
        <p:spPr>
          <a:xfrm>
            <a:off x="426625" y="1225225"/>
            <a:ext cx="8405700" cy="12717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a:t>Tenemos el dataset del titanic, con múltiples variables de distintos tipos. ¿Cómo hacemos para graficar </a:t>
            </a:r>
            <a:r>
              <a:rPr b="1" lang="es"/>
              <a:t>más de dos columnas</a:t>
            </a:r>
            <a:r>
              <a:rPr lang="es"/>
              <a:t> al mismo tiempo?</a:t>
            </a:r>
            <a:endParaRPr/>
          </a:p>
        </p:txBody>
      </p:sp>
      <p:pic>
        <p:nvPicPr>
          <p:cNvPr id="194" name="Google Shape;194;p33"/>
          <p:cNvPicPr preferRelativeResize="0"/>
          <p:nvPr/>
        </p:nvPicPr>
        <p:blipFill>
          <a:blip r:embed="rId3">
            <a:alphaModFix/>
          </a:blip>
          <a:stretch>
            <a:fillRect/>
          </a:stretch>
        </p:blipFill>
        <p:spPr>
          <a:xfrm>
            <a:off x="426625" y="2301675"/>
            <a:ext cx="8341024" cy="24930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Seaborn - Ejemplo</a:t>
            </a:r>
            <a:endParaRPr/>
          </a:p>
        </p:txBody>
      </p:sp>
      <p:pic>
        <p:nvPicPr>
          <p:cNvPr id="200" name="Google Shape;200;p34"/>
          <p:cNvPicPr preferRelativeResize="0"/>
          <p:nvPr/>
        </p:nvPicPr>
        <p:blipFill>
          <a:blip r:embed="rId3">
            <a:alphaModFix/>
          </a:blip>
          <a:stretch>
            <a:fillRect/>
          </a:stretch>
        </p:blipFill>
        <p:spPr>
          <a:xfrm>
            <a:off x="4311600" y="490289"/>
            <a:ext cx="4832400" cy="4162911"/>
          </a:xfrm>
          <a:prstGeom prst="rect">
            <a:avLst/>
          </a:prstGeom>
          <a:noFill/>
          <a:ln>
            <a:noFill/>
          </a:ln>
        </p:spPr>
      </p:pic>
      <p:pic>
        <p:nvPicPr>
          <p:cNvPr id="201" name="Google Shape;201;p34"/>
          <p:cNvPicPr preferRelativeResize="0"/>
          <p:nvPr/>
        </p:nvPicPr>
        <p:blipFill>
          <a:blip r:embed="rId4">
            <a:alphaModFix/>
          </a:blip>
          <a:stretch>
            <a:fillRect/>
          </a:stretch>
        </p:blipFill>
        <p:spPr>
          <a:xfrm>
            <a:off x="73150" y="1356650"/>
            <a:ext cx="4166824" cy="116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GGPlot</a:t>
            </a:r>
            <a:endParaRPr/>
          </a:p>
        </p:txBody>
      </p:sp>
      <p:sp>
        <p:nvSpPr>
          <p:cNvPr id="207" name="Google Shape;207;p35"/>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No tan f</a:t>
            </a:r>
            <a:r>
              <a:rPr lang="es"/>
              <a:t>ácil integración con notebooks</a:t>
            </a:r>
            <a:endParaRPr/>
          </a:p>
          <a:p>
            <a:pPr indent="-342900" lvl="0" marL="457200" rtl="0" algn="l">
              <a:lnSpc>
                <a:spcPct val="200000"/>
              </a:lnSpc>
              <a:spcBef>
                <a:spcPts val="0"/>
              </a:spcBef>
              <a:spcAft>
                <a:spcPts val="0"/>
              </a:spcAft>
              <a:buSzPts val="1800"/>
              <a:buChar char="●"/>
            </a:pPr>
            <a:r>
              <a:rPr lang="es"/>
              <a:t>Equivalente a seaborn, </a:t>
            </a:r>
            <a:r>
              <a:rPr b="1" lang="es"/>
              <a:t>con más control </a:t>
            </a:r>
            <a:r>
              <a:rPr lang="es"/>
              <a:t>sobre configuración</a:t>
            </a:r>
            <a:endParaRPr/>
          </a:p>
          <a:p>
            <a:pPr indent="-342900" lvl="0" marL="457200" rtl="0" algn="l">
              <a:lnSpc>
                <a:spcPct val="200000"/>
              </a:lnSpc>
              <a:spcBef>
                <a:spcPts val="0"/>
              </a:spcBef>
              <a:spcAft>
                <a:spcPts val="0"/>
              </a:spcAft>
              <a:buSzPts val="1800"/>
              <a:buChar char="●"/>
            </a:pPr>
            <a:r>
              <a:rPr lang="es"/>
              <a:t>Separa Aesthetics y Geometrics</a:t>
            </a:r>
            <a:endParaRPr/>
          </a:p>
        </p:txBody>
      </p:sp>
      <p:pic>
        <p:nvPicPr>
          <p:cNvPr id="208" name="Google Shape;208;p35"/>
          <p:cNvPicPr preferRelativeResize="0"/>
          <p:nvPr/>
        </p:nvPicPr>
        <p:blipFill>
          <a:blip r:embed="rId3">
            <a:alphaModFix/>
          </a:blip>
          <a:stretch>
            <a:fillRect/>
          </a:stretch>
        </p:blipFill>
        <p:spPr>
          <a:xfrm>
            <a:off x="4701592" y="829849"/>
            <a:ext cx="7134784" cy="348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GGplot</a:t>
            </a:r>
            <a:r>
              <a:rPr lang="es"/>
              <a:t> - Ejemplo</a:t>
            </a:r>
            <a:endParaRPr/>
          </a:p>
        </p:txBody>
      </p:sp>
      <p:sp>
        <p:nvSpPr>
          <p:cNvPr id="214" name="Google Shape;214;p36"/>
          <p:cNvSpPr txBox="1"/>
          <p:nvPr>
            <p:ph idx="2" type="body"/>
          </p:nvPr>
        </p:nvSpPr>
        <p:spPr>
          <a:xfrm>
            <a:off x="426625" y="1225225"/>
            <a:ext cx="8405700" cy="19353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a:t>Con el dataset de los </a:t>
            </a:r>
            <a:r>
              <a:rPr b="1" lang="es"/>
              <a:t>conflictos mundiales</a:t>
            </a:r>
            <a:r>
              <a:rPr lang="es"/>
              <a:t>, junto con datos de los países </a:t>
            </a:r>
            <a:r>
              <a:rPr lang="es"/>
              <a:t>actuales </a:t>
            </a:r>
            <a:r>
              <a:rPr lang="es"/>
              <a:t>y sus respectivos continentes, queremos ver si la mayoría de los conflictos son dentro del mismo continente o se traspasan fronteras. ¿Hipótesis?</a:t>
            </a:r>
            <a:endParaRPr/>
          </a:p>
        </p:txBody>
      </p:sp>
      <p:pic>
        <p:nvPicPr>
          <p:cNvPr id="215" name="Google Shape;215;p36"/>
          <p:cNvPicPr preferRelativeResize="0"/>
          <p:nvPr/>
        </p:nvPicPr>
        <p:blipFill>
          <a:blip r:embed="rId3">
            <a:alphaModFix/>
          </a:blip>
          <a:stretch>
            <a:fillRect/>
          </a:stretch>
        </p:blipFill>
        <p:spPr>
          <a:xfrm>
            <a:off x="426625" y="2873850"/>
            <a:ext cx="3265860" cy="1678175"/>
          </a:xfrm>
          <a:prstGeom prst="rect">
            <a:avLst/>
          </a:prstGeom>
          <a:noFill/>
          <a:ln>
            <a:noFill/>
          </a:ln>
        </p:spPr>
      </p:pic>
      <p:pic>
        <p:nvPicPr>
          <p:cNvPr id="216" name="Google Shape;216;p36"/>
          <p:cNvPicPr preferRelativeResize="0"/>
          <p:nvPr/>
        </p:nvPicPr>
        <p:blipFill>
          <a:blip r:embed="rId4">
            <a:alphaModFix/>
          </a:blip>
          <a:stretch>
            <a:fillRect/>
          </a:stretch>
        </p:blipFill>
        <p:spPr>
          <a:xfrm>
            <a:off x="3991200" y="2873850"/>
            <a:ext cx="6089767" cy="439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7"/>
          <p:cNvPicPr preferRelativeResize="0"/>
          <p:nvPr/>
        </p:nvPicPr>
        <p:blipFill>
          <a:blip r:embed="rId3">
            <a:alphaModFix/>
          </a:blip>
          <a:stretch>
            <a:fillRect/>
          </a:stretch>
        </p:blipFill>
        <p:spPr>
          <a:xfrm>
            <a:off x="1188700" y="0"/>
            <a:ext cx="6567700" cy="5254150"/>
          </a:xfrm>
          <a:prstGeom prst="rect">
            <a:avLst/>
          </a:prstGeom>
          <a:noFill/>
          <a:ln>
            <a:noFill/>
          </a:ln>
        </p:spPr>
      </p:pic>
      <p:sp>
        <p:nvSpPr>
          <p:cNvPr id="222" name="Google Shape;222;p37"/>
          <p:cNvSpPr/>
          <p:nvPr/>
        </p:nvSpPr>
        <p:spPr>
          <a:xfrm>
            <a:off x="2746100" y="51825"/>
            <a:ext cx="3483600" cy="420000"/>
          </a:xfrm>
          <a:prstGeom prst="rect">
            <a:avLst/>
          </a:prstGeom>
          <a:solidFill>
            <a:srgbClr val="B7B7B7">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txBox="1"/>
          <p:nvPr>
            <p:ph idx="1" type="body"/>
          </p:nvPr>
        </p:nvSpPr>
        <p:spPr>
          <a:xfrm>
            <a:off x="302475" y="156775"/>
            <a:ext cx="8397600" cy="6429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b="1" lang="es" sz="1800"/>
              <a:t>¿Problemas con este gráfico?</a:t>
            </a:r>
            <a:endParaRPr b="1" sz="1800"/>
          </a:p>
        </p:txBody>
      </p:sp>
      <p:sp>
        <p:nvSpPr>
          <p:cNvPr id="224" name="Google Shape;224;p37"/>
          <p:cNvSpPr txBox="1"/>
          <p:nvPr/>
        </p:nvSpPr>
        <p:spPr>
          <a:xfrm rot="5400000">
            <a:off x="6752363" y="26995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Descripción del dataset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GGplot - Ejemplo</a:t>
            </a:r>
            <a:endParaRPr/>
          </a:p>
        </p:txBody>
      </p:sp>
      <p:pic>
        <p:nvPicPr>
          <p:cNvPr id="230" name="Google Shape;230;p38"/>
          <p:cNvPicPr preferRelativeResize="0"/>
          <p:nvPr/>
        </p:nvPicPr>
        <p:blipFill>
          <a:blip r:embed="rId3">
            <a:alphaModFix/>
          </a:blip>
          <a:stretch>
            <a:fillRect/>
          </a:stretch>
        </p:blipFill>
        <p:spPr>
          <a:xfrm>
            <a:off x="211975" y="1147225"/>
            <a:ext cx="8720049" cy="2315625"/>
          </a:xfrm>
          <a:prstGeom prst="rect">
            <a:avLst/>
          </a:prstGeom>
          <a:noFill/>
          <a:ln>
            <a:noFill/>
          </a:ln>
        </p:spPr>
      </p:pic>
      <p:sp>
        <p:nvSpPr>
          <p:cNvPr id="231" name="Google Shape;231;p38"/>
          <p:cNvSpPr/>
          <p:nvPr/>
        </p:nvSpPr>
        <p:spPr>
          <a:xfrm>
            <a:off x="326250" y="1969975"/>
            <a:ext cx="7489500" cy="451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txBox="1"/>
          <p:nvPr/>
        </p:nvSpPr>
        <p:spPr>
          <a:xfrm>
            <a:off x="2345500" y="4012150"/>
            <a:ext cx="12969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Aestetics</a:t>
            </a:r>
            <a:endParaRPr b="1" sz="1800">
              <a:latin typeface="Open Sans"/>
              <a:ea typeface="Open Sans"/>
              <a:cs typeface="Open Sans"/>
              <a:sym typeface="Open Sans"/>
            </a:endParaRPr>
          </a:p>
        </p:txBody>
      </p:sp>
      <p:cxnSp>
        <p:nvCxnSpPr>
          <p:cNvPr id="233" name="Google Shape;233;p38"/>
          <p:cNvCxnSpPr>
            <a:stCxn id="232" idx="0"/>
            <a:endCxn id="231" idx="2"/>
          </p:cNvCxnSpPr>
          <p:nvPr/>
        </p:nvCxnSpPr>
        <p:spPr>
          <a:xfrm flipH="1" rot="10800000">
            <a:off x="2993950" y="2421550"/>
            <a:ext cx="1077000" cy="1590600"/>
          </a:xfrm>
          <a:prstGeom prst="straightConnector1">
            <a:avLst/>
          </a:prstGeom>
          <a:noFill/>
          <a:ln cap="flat" cmpd="sng" w="28575">
            <a:solidFill>
              <a:srgbClr val="CC0000"/>
            </a:solidFill>
            <a:prstDash val="dash"/>
            <a:round/>
            <a:headEnd len="med" w="med" type="none"/>
            <a:tailEnd len="med" w="med" type="stealth"/>
          </a:ln>
        </p:spPr>
      </p:cxnSp>
      <p:sp>
        <p:nvSpPr>
          <p:cNvPr id="234" name="Google Shape;234;p38"/>
          <p:cNvSpPr txBox="1"/>
          <p:nvPr/>
        </p:nvSpPr>
        <p:spPr>
          <a:xfrm>
            <a:off x="4190425" y="4012150"/>
            <a:ext cx="12969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Graphics</a:t>
            </a:r>
            <a:endParaRPr b="1" sz="1800">
              <a:latin typeface="Open Sans"/>
              <a:ea typeface="Open Sans"/>
              <a:cs typeface="Open Sans"/>
              <a:sym typeface="Open Sans"/>
            </a:endParaRPr>
          </a:p>
        </p:txBody>
      </p:sp>
      <p:sp>
        <p:nvSpPr>
          <p:cNvPr id="235" name="Google Shape;235;p38"/>
          <p:cNvSpPr txBox="1"/>
          <p:nvPr/>
        </p:nvSpPr>
        <p:spPr>
          <a:xfrm>
            <a:off x="3592263" y="4012150"/>
            <a:ext cx="6483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a:t>
            </a:r>
            <a:endParaRPr b="1" sz="18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GGplot - Ejemplo</a:t>
            </a:r>
            <a:endParaRPr/>
          </a:p>
        </p:txBody>
      </p:sp>
      <p:pic>
        <p:nvPicPr>
          <p:cNvPr id="241" name="Google Shape;241;p39"/>
          <p:cNvPicPr preferRelativeResize="0"/>
          <p:nvPr/>
        </p:nvPicPr>
        <p:blipFill>
          <a:blip r:embed="rId3">
            <a:alphaModFix/>
          </a:blip>
          <a:stretch>
            <a:fillRect/>
          </a:stretch>
        </p:blipFill>
        <p:spPr>
          <a:xfrm>
            <a:off x="211975" y="1147225"/>
            <a:ext cx="8720049" cy="2315625"/>
          </a:xfrm>
          <a:prstGeom prst="rect">
            <a:avLst/>
          </a:prstGeom>
          <a:noFill/>
          <a:ln>
            <a:noFill/>
          </a:ln>
        </p:spPr>
      </p:pic>
      <p:sp>
        <p:nvSpPr>
          <p:cNvPr id="242" name="Google Shape;242;p39"/>
          <p:cNvSpPr/>
          <p:nvPr/>
        </p:nvSpPr>
        <p:spPr>
          <a:xfrm>
            <a:off x="311700" y="2422200"/>
            <a:ext cx="8231700" cy="9624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9"/>
          <p:cNvCxnSpPr>
            <a:stCxn id="244" idx="0"/>
            <a:endCxn id="242" idx="2"/>
          </p:cNvCxnSpPr>
          <p:nvPr/>
        </p:nvCxnSpPr>
        <p:spPr>
          <a:xfrm rot="10800000">
            <a:off x="4427575" y="3384550"/>
            <a:ext cx="411300" cy="627600"/>
          </a:xfrm>
          <a:prstGeom prst="straightConnector1">
            <a:avLst/>
          </a:prstGeom>
          <a:noFill/>
          <a:ln cap="flat" cmpd="sng" w="28575">
            <a:solidFill>
              <a:srgbClr val="1155CC"/>
            </a:solidFill>
            <a:prstDash val="dash"/>
            <a:round/>
            <a:headEnd len="med" w="med" type="none"/>
            <a:tailEnd len="med" w="med" type="stealth"/>
          </a:ln>
        </p:spPr>
      </p:cxnSp>
      <p:sp>
        <p:nvSpPr>
          <p:cNvPr id="245" name="Google Shape;245;p39"/>
          <p:cNvSpPr txBox="1"/>
          <p:nvPr/>
        </p:nvSpPr>
        <p:spPr>
          <a:xfrm>
            <a:off x="2345500" y="4012150"/>
            <a:ext cx="12969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Aestetics</a:t>
            </a:r>
            <a:endParaRPr b="1" sz="1800">
              <a:latin typeface="Open Sans"/>
              <a:ea typeface="Open Sans"/>
              <a:cs typeface="Open Sans"/>
              <a:sym typeface="Open Sans"/>
            </a:endParaRPr>
          </a:p>
        </p:txBody>
      </p:sp>
      <p:sp>
        <p:nvSpPr>
          <p:cNvPr id="244" name="Google Shape;244;p39"/>
          <p:cNvSpPr txBox="1"/>
          <p:nvPr/>
        </p:nvSpPr>
        <p:spPr>
          <a:xfrm>
            <a:off x="4190425" y="4012150"/>
            <a:ext cx="12969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Graphics</a:t>
            </a:r>
            <a:endParaRPr b="1" sz="1800">
              <a:latin typeface="Open Sans"/>
              <a:ea typeface="Open Sans"/>
              <a:cs typeface="Open Sans"/>
              <a:sym typeface="Open Sans"/>
            </a:endParaRPr>
          </a:p>
        </p:txBody>
      </p:sp>
      <p:sp>
        <p:nvSpPr>
          <p:cNvPr id="246" name="Google Shape;246;p39"/>
          <p:cNvSpPr txBox="1"/>
          <p:nvPr/>
        </p:nvSpPr>
        <p:spPr>
          <a:xfrm>
            <a:off x="3592263" y="4012150"/>
            <a:ext cx="6483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Open Sans"/>
                <a:ea typeface="Open Sans"/>
                <a:cs typeface="Open Sans"/>
                <a:sym typeface="Open Sans"/>
              </a:rPr>
              <a:t>+</a:t>
            </a:r>
            <a:endParaRPr b="1" sz="18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Plotly</a:t>
            </a:r>
            <a:endParaRPr/>
          </a:p>
        </p:txBody>
      </p:sp>
      <p:sp>
        <p:nvSpPr>
          <p:cNvPr id="252" name="Google Shape;252;p40"/>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Fácil integración con notebooks</a:t>
            </a:r>
            <a:endParaRPr/>
          </a:p>
          <a:p>
            <a:pPr indent="-342900" lvl="0" marL="457200" rtl="0" algn="l">
              <a:lnSpc>
                <a:spcPct val="200000"/>
              </a:lnSpc>
              <a:spcBef>
                <a:spcPts val="0"/>
              </a:spcBef>
              <a:spcAft>
                <a:spcPts val="0"/>
              </a:spcAft>
              <a:buSzPts val="1800"/>
              <a:buChar char="●"/>
            </a:pPr>
            <a:r>
              <a:rPr lang="es"/>
              <a:t>Requiere tener una cuenta</a:t>
            </a:r>
            <a:endParaRPr/>
          </a:p>
          <a:p>
            <a:pPr indent="-342900" lvl="0" marL="457200" rtl="0" algn="l">
              <a:lnSpc>
                <a:spcPct val="200000"/>
              </a:lnSpc>
              <a:spcBef>
                <a:spcPts val="0"/>
              </a:spcBef>
              <a:spcAft>
                <a:spcPts val="0"/>
              </a:spcAft>
              <a:buSzPts val="1800"/>
              <a:buChar char="●"/>
            </a:pPr>
            <a:r>
              <a:rPr lang="es"/>
              <a:t>Los gráficos son mucho más interactivos</a:t>
            </a:r>
            <a:endParaRPr/>
          </a:p>
        </p:txBody>
      </p:sp>
      <p:pic>
        <p:nvPicPr>
          <p:cNvPr id="253" name="Google Shape;253;p40"/>
          <p:cNvPicPr preferRelativeResize="0"/>
          <p:nvPr/>
        </p:nvPicPr>
        <p:blipFill>
          <a:blip r:embed="rId3">
            <a:alphaModFix/>
          </a:blip>
          <a:stretch>
            <a:fillRect/>
          </a:stretch>
        </p:blipFill>
        <p:spPr>
          <a:xfrm>
            <a:off x="4857248" y="223550"/>
            <a:ext cx="7530977" cy="469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D3 y librerías javascript</a:t>
            </a:r>
            <a:endParaRPr/>
          </a:p>
        </p:txBody>
      </p:sp>
      <p:sp>
        <p:nvSpPr>
          <p:cNvPr id="259" name="Google Shape;259;p41"/>
          <p:cNvSpPr txBox="1"/>
          <p:nvPr>
            <p:ph idx="1" type="body"/>
          </p:nvPr>
        </p:nvSpPr>
        <p:spPr>
          <a:xfrm>
            <a:off x="311700" y="15300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Mu</a:t>
            </a:r>
            <a:r>
              <a:rPr lang="es"/>
              <a:t>cha </a:t>
            </a:r>
            <a:r>
              <a:rPr lang="es"/>
              <a:t>variedad de </a:t>
            </a:r>
            <a:r>
              <a:rPr b="1" lang="es"/>
              <a:t>interacciones</a:t>
            </a:r>
            <a:endParaRPr b="1"/>
          </a:p>
          <a:p>
            <a:pPr indent="-342900" lvl="0" marL="457200" rtl="0" algn="l">
              <a:lnSpc>
                <a:spcPct val="200000"/>
              </a:lnSpc>
              <a:spcBef>
                <a:spcPts val="0"/>
              </a:spcBef>
              <a:spcAft>
                <a:spcPts val="0"/>
              </a:spcAft>
              <a:buSzPts val="1800"/>
              <a:buChar char="●"/>
            </a:pPr>
            <a:r>
              <a:rPr lang="es"/>
              <a:t>Código </a:t>
            </a:r>
            <a:r>
              <a:rPr b="1" lang="es"/>
              <a:t>más complejo</a:t>
            </a:r>
            <a:endParaRPr b="1"/>
          </a:p>
          <a:p>
            <a:pPr indent="-342900" lvl="0" marL="457200" rtl="0" algn="l">
              <a:lnSpc>
                <a:spcPct val="200000"/>
              </a:lnSpc>
              <a:spcBef>
                <a:spcPts val="0"/>
              </a:spcBef>
              <a:spcAft>
                <a:spcPts val="0"/>
              </a:spcAft>
              <a:buSzPts val="1800"/>
              <a:buChar char="●"/>
            </a:pPr>
            <a:r>
              <a:rPr lang="es"/>
              <a:t>D</a:t>
            </a:r>
            <a:r>
              <a:rPr lang="es"/>
              <a:t>ependiente de los datos</a:t>
            </a:r>
            <a:endParaRPr/>
          </a:p>
          <a:p>
            <a:pPr indent="-342900" lvl="0" marL="457200" rtl="0" algn="l">
              <a:lnSpc>
                <a:spcPct val="200000"/>
              </a:lnSpc>
              <a:spcBef>
                <a:spcPts val="0"/>
              </a:spcBef>
              <a:spcAft>
                <a:spcPts val="0"/>
              </a:spcAft>
              <a:buSzPts val="1800"/>
              <a:buChar char="●"/>
            </a:pPr>
            <a:r>
              <a:rPr lang="es"/>
              <a:t>Completamente flexible</a:t>
            </a:r>
            <a:endParaRPr/>
          </a:p>
          <a:p>
            <a:pPr indent="-342900" lvl="0" marL="457200" rtl="0" algn="l">
              <a:lnSpc>
                <a:spcPct val="200000"/>
              </a:lnSpc>
              <a:spcBef>
                <a:spcPts val="0"/>
              </a:spcBef>
              <a:spcAft>
                <a:spcPts val="0"/>
              </a:spcAft>
              <a:buSzPts val="1800"/>
              <a:buChar char="●"/>
            </a:pPr>
            <a:r>
              <a:rPr lang="es"/>
              <a:t>No para Big Data</a:t>
            </a:r>
            <a:endParaRPr/>
          </a:p>
        </p:txBody>
      </p:sp>
      <p:pic>
        <p:nvPicPr>
          <p:cNvPr id="260" name="Google Shape;260;p41"/>
          <p:cNvPicPr preferRelativeResize="0"/>
          <p:nvPr/>
        </p:nvPicPr>
        <p:blipFill>
          <a:blip r:embed="rId3">
            <a:alphaModFix/>
          </a:blip>
          <a:stretch>
            <a:fillRect/>
          </a:stretch>
        </p:blipFill>
        <p:spPr>
          <a:xfrm>
            <a:off x="4701600" y="315922"/>
            <a:ext cx="5530375" cy="4440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The lie factor</a:t>
            </a:r>
            <a:endParaRPr/>
          </a:p>
        </p:txBody>
      </p:sp>
      <p:pic>
        <p:nvPicPr>
          <p:cNvPr id="75" name="Google Shape;75;p15"/>
          <p:cNvPicPr preferRelativeResize="0"/>
          <p:nvPr/>
        </p:nvPicPr>
        <p:blipFill>
          <a:blip r:embed="rId3">
            <a:alphaModFix/>
          </a:blip>
          <a:stretch>
            <a:fillRect/>
          </a:stretch>
        </p:blipFill>
        <p:spPr>
          <a:xfrm>
            <a:off x="389575" y="1098125"/>
            <a:ext cx="3662876" cy="3879425"/>
          </a:xfrm>
          <a:prstGeom prst="rect">
            <a:avLst/>
          </a:prstGeom>
          <a:noFill/>
          <a:ln>
            <a:noFill/>
          </a:ln>
        </p:spPr>
      </p:pic>
      <p:sp>
        <p:nvSpPr>
          <p:cNvPr id="76" name="Google Shape;76;p15"/>
          <p:cNvSpPr txBox="1"/>
          <p:nvPr>
            <p:ph idx="2" type="body"/>
          </p:nvPr>
        </p:nvSpPr>
        <p:spPr>
          <a:xfrm>
            <a:off x="4832400" y="1225225"/>
            <a:ext cx="3999900" cy="33540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a:t>¿Qué problemas tiene la imagen?</a:t>
            </a:r>
            <a:endParaRPr/>
          </a:p>
          <a:p>
            <a:pPr indent="-317500" lvl="0" marL="457200" rtl="0" algn="l">
              <a:lnSpc>
                <a:spcPct val="200000"/>
              </a:lnSpc>
              <a:spcBef>
                <a:spcPts val="1600"/>
              </a:spcBef>
              <a:spcAft>
                <a:spcPts val="0"/>
              </a:spcAft>
              <a:buSzPts val="1400"/>
              <a:buChar char="●"/>
            </a:pPr>
            <a:r>
              <a:rPr lang="es"/>
              <a:t>No hay explicación de qué significan los números</a:t>
            </a:r>
            <a:endParaRPr/>
          </a:p>
          <a:p>
            <a:pPr indent="-317500" lvl="0" marL="457200" rtl="0" algn="l">
              <a:lnSpc>
                <a:spcPct val="200000"/>
              </a:lnSpc>
              <a:spcBef>
                <a:spcPts val="0"/>
              </a:spcBef>
              <a:spcAft>
                <a:spcPts val="0"/>
              </a:spcAft>
              <a:buSzPts val="1400"/>
              <a:buChar char="●"/>
            </a:pPr>
            <a:r>
              <a:rPr lang="es"/>
              <a:t>¿Qué significan las barras? ¿Estamos comparando radio del arco rojo o el área coloreada? ¿Son proporcionales?</a:t>
            </a:r>
            <a:endParaRPr/>
          </a:p>
        </p:txBody>
      </p:sp>
      <p:sp>
        <p:nvSpPr>
          <p:cNvPr id="77" name="Google Shape;77;p15"/>
          <p:cNvSpPr txBox="1"/>
          <p:nvPr/>
        </p:nvSpPr>
        <p:spPr>
          <a:xfrm>
            <a:off x="4538863" y="46572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Neymar: ¿el más caro o uno de los más baratos?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D3 - Ejemplo</a:t>
            </a:r>
            <a:endParaRPr/>
          </a:p>
        </p:txBody>
      </p:sp>
      <p:sp>
        <p:nvSpPr>
          <p:cNvPr id="266" name="Google Shape;266;p42"/>
          <p:cNvSpPr txBox="1"/>
          <p:nvPr>
            <p:ph idx="2" type="body"/>
          </p:nvPr>
        </p:nvSpPr>
        <p:spPr>
          <a:xfrm>
            <a:off x="426625" y="1225225"/>
            <a:ext cx="8405700" cy="7596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a:t>Con el dataset de los </a:t>
            </a:r>
            <a:r>
              <a:rPr b="1" lang="es"/>
              <a:t>conflictos mundiales</a:t>
            </a:r>
            <a:r>
              <a:rPr lang="es"/>
              <a:t> (sin filtrar), mostrar la cantidad de conflictos por país.</a:t>
            </a:r>
            <a:endParaRPr/>
          </a:p>
        </p:txBody>
      </p:sp>
      <p:pic>
        <p:nvPicPr>
          <p:cNvPr id="267" name="Google Shape;267;p42"/>
          <p:cNvPicPr preferRelativeResize="0"/>
          <p:nvPr/>
        </p:nvPicPr>
        <p:blipFill>
          <a:blip r:embed="rId3">
            <a:alphaModFix/>
          </a:blip>
          <a:stretch>
            <a:fillRect/>
          </a:stretch>
        </p:blipFill>
        <p:spPr>
          <a:xfrm>
            <a:off x="1965163" y="1706250"/>
            <a:ext cx="5328626" cy="3244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D3 - Animaciones</a:t>
            </a:r>
            <a:endParaRPr/>
          </a:p>
        </p:txBody>
      </p:sp>
      <p:sp>
        <p:nvSpPr>
          <p:cNvPr id="273" name="Google Shape;273;p43"/>
          <p:cNvSpPr txBox="1"/>
          <p:nvPr>
            <p:ph idx="1" type="body"/>
          </p:nvPr>
        </p:nvSpPr>
        <p:spPr>
          <a:xfrm>
            <a:off x="311700" y="1149025"/>
            <a:ext cx="3439800" cy="33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800" u="sng">
                <a:solidFill>
                  <a:schemeClr val="accent5"/>
                </a:solidFill>
                <a:hlinkClick r:id="rId3"/>
              </a:rPr>
              <a:t>The stages of relationships</a:t>
            </a:r>
            <a:endParaRPr sz="1800"/>
          </a:p>
          <a:p>
            <a:pPr indent="0" lvl="0" marL="0" rtl="0" algn="l">
              <a:spcBef>
                <a:spcPts val="1600"/>
              </a:spcBef>
              <a:spcAft>
                <a:spcPts val="0"/>
              </a:spcAft>
              <a:buNone/>
            </a:pPr>
            <a:r>
              <a:rPr lang="es" sz="1800"/>
              <a:t>Las animaciones son útiles para representar patrones temporales</a:t>
            </a:r>
            <a:endParaRPr sz="1800"/>
          </a:p>
          <a:p>
            <a:pPr indent="0" lvl="0" marL="0" rtl="0" algn="l">
              <a:spcBef>
                <a:spcPts val="1600"/>
              </a:spcBef>
              <a:spcAft>
                <a:spcPts val="0"/>
              </a:spcAft>
              <a:buNone/>
            </a:pPr>
            <a:r>
              <a:rPr lang="es" sz="1800"/>
              <a:t>No siempre son gráficos</a:t>
            </a:r>
            <a:endParaRPr sz="1800"/>
          </a:p>
          <a:p>
            <a:pPr indent="0" lvl="0" marL="0" rtl="0" algn="l">
              <a:spcBef>
                <a:spcPts val="1600"/>
              </a:spcBef>
              <a:spcAft>
                <a:spcPts val="1600"/>
              </a:spcAft>
              <a:buNone/>
            </a:pPr>
            <a:r>
              <a:rPr lang="es" sz="1800" u="sng">
                <a:solidFill>
                  <a:schemeClr val="hlink"/>
                </a:solidFill>
                <a:hlinkClick r:id="rId4"/>
              </a:rPr>
              <a:t>https://www.gapminder.org/dollar-street/matrix</a:t>
            </a:r>
            <a:endParaRPr sz="1800"/>
          </a:p>
        </p:txBody>
      </p:sp>
      <p:pic>
        <p:nvPicPr>
          <p:cNvPr id="274" name="Google Shape;274;p43"/>
          <p:cNvPicPr preferRelativeResize="0"/>
          <p:nvPr/>
        </p:nvPicPr>
        <p:blipFill>
          <a:blip r:embed="rId5">
            <a:alphaModFix/>
          </a:blip>
          <a:stretch>
            <a:fillRect/>
          </a:stretch>
        </p:blipFill>
        <p:spPr>
          <a:xfrm>
            <a:off x="3751425" y="145362"/>
            <a:ext cx="5392574" cy="4852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Otras</a:t>
            </a:r>
            <a:r>
              <a:rPr lang="es"/>
              <a:t> librerías javascript</a:t>
            </a:r>
            <a:endParaRPr/>
          </a:p>
        </p:txBody>
      </p:sp>
      <p:sp>
        <p:nvSpPr>
          <p:cNvPr id="280" name="Google Shape;280;p44"/>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chart.js</a:t>
            </a:r>
            <a:endParaRPr/>
          </a:p>
          <a:p>
            <a:pPr indent="-342900" lvl="0" marL="457200" rtl="0" algn="l">
              <a:lnSpc>
                <a:spcPct val="200000"/>
              </a:lnSpc>
              <a:spcBef>
                <a:spcPts val="0"/>
              </a:spcBef>
              <a:spcAft>
                <a:spcPts val="0"/>
              </a:spcAft>
              <a:buSzPts val="1800"/>
              <a:buChar char="●"/>
            </a:pPr>
            <a:r>
              <a:rPr lang="es"/>
              <a:t>Google visualizations</a:t>
            </a:r>
            <a:endParaRPr/>
          </a:p>
          <a:p>
            <a:pPr indent="-342900" lvl="0" marL="457200" rtl="0" algn="l">
              <a:lnSpc>
                <a:spcPct val="200000"/>
              </a:lnSpc>
              <a:spcBef>
                <a:spcPts val="0"/>
              </a:spcBef>
              <a:spcAft>
                <a:spcPts val="0"/>
              </a:spcAft>
              <a:buSzPts val="1800"/>
              <a:buChar char="●"/>
            </a:pPr>
            <a:r>
              <a:rPr lang="es"/>
              <a:t>plotly.js</a:t>
            </a:r>
            <a:endParaRPr/>
          </a:p>
          <a:p>
            <a:pPr indent="-342900" lvl="0" marL="457200" rtl="0" algn="l">
              <a:lnSpc>
                <a:spcPct val="200000"/>
              </a:lnSpc>
              <a:spcBef>
                <a:spcPts val="0"/>
              </a:spcBef>
              <a:spcAft>
                <a:spcPts val="0"/>
              </a:spcAft>
              <a:buSzPts val="1800"/>
              <a:buChar char="●"/>
            </a:pPr>
            <a:r>
              <a:rPr lang="es"/>
              <a:t>Sugerencias?</a:t>
            </a:r>
            <a:endParaRPr/>
          </a:p>
        </p:txBody>
      </p:sp>
      <p:pic>
        <p:nvPicPr>
          <p:cNvPr id="281" name="Google Shape;281;p44"/>
          <p:cNvPicPr preferRelativeResize="0"/>
          <p:nvPr/>
        </p:nvPicPr>
        <p:blipFill>
          <a:blip r:embed="rId3">
            <a:alphaModFix/>
          </a:blip>
          <a:stretch>
            <a:fillRect/>
          </a:stretch>
        </p:blipFill>
        <p:spPr>
          <a:xfrm>
            <a:off x="4701600" y="315922"/>
            <a:ext cx="5530375" cy="44408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Software integrales</a:t>
            </a:r>
            <a:endParaRPr/>
          </a:p>
        </p:txBody>
      </p:sp>
      <p:sp>
        <p:nvSpPr>
          <p:cNvPr id="287" name="Google Shape;287;p45"/>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a:t>Más estéticos y simples de manejar</a:t>
            </a:r>
            <a:endParaRPr/>
          </a:p>
          <a:p>
            <a:pPr indent="-342900" lvl="0" marL="457200" rtl="0" algn="l">
              <a:lnSpc>
                <a:spcPct val="200000"/>
              </a:lnSpc>
              <a:spcBef>
                <a:spcPts val="0"/>
              </a:spcBef>
              <a:spcAft>
                <a:spcPts val="0"/>
              </a:spcAft>
              <a:buSzPts val="1800"/>
              <a:buChar char="●"/>
            </a:pPr>
            <a:r>
              <a:rPr lang="es"/>
              <a:t>Menos flexibilidad</a:t>
            </a:r>
            <a:endParaRPr/>
          </a:p>
          <a:p>
            <a:pPr indent="-342900" lvl="0" marL="457200" rtl="0" algn="l">
              <a:lnSpc>
                <a:spcPct val="200000"/>
              </a:lnSpc>
              <a:spcBef>
                <a:spcPts val="0"/>
              </a:spcBef>
              <a:spcAft>
                <a:spcPts val="0"/>
              </a:spcAft>
              <a:buSzPts val="1800"/>
              <a:buChar char="●"/>
            </a:pPr>
            <a:r>
              <a:rPr lang="es"/>
              <a:t>Más preproceso de datos necesario</a:t>
            </a:r>
            <a:endParaRPr/>
          </a:p>
        </p:txBody>
      </p:sp>
      <p:pic>
        <p:nvPicPr>
          <p:cNvPr id="288" name="Google Shape;288;p45"/>
          <p:cNvPicPr preferRelativeResize="0"/>
          <p:nvPr/>
        </p:nvPicPr>
        <p:blipFill>
          <a:blip r:embed="rId3">
            <a:alphaModFix/>
          </a:blip>
          <a:stretch>
            <a:fillRect/>
          </a:stretch>
        </p:blipFill>
        <p:spPr>
          <a:xfrm>
            <a:off x="4594800" y="143463"/>
            <a:ext cx="4389900" cy="4399374"/>
          </a:xfrm>
          <a:prstGeom prst="rect">
            <a:avLst/>
          </a:prstGeom>
          <a:noFill/>
          <a:ln>
            <a:noFill/>
          </a:ln>
        </p:spPr>
      </p:pic>
      <p:sp>
        <p:nvSpPr>
          <p:cNvPr id="289" name="Google Shape;289;p45"/>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What Spain has to lose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46"/>
          <p:cNvPicPr preferRelativeResize="0"/>
          <p:nvPr/>
        </p:nvPicPr>
        <p:blipFill rotWithShape="1">
          <a:blip r:embed="rId3">
            <a:alphaModFix/>
          </a:blip>
          <a:srcRect b="20567" l="11565" r="10969" t="19329"/>
          <a:stretch/>
        </p:blipFill>
        <p:spPr>
          <a:xfrm>
            <a:off x="4596217" y="246450"/>
            <a:ext cx="4298533" cy="4441050"/>
          </a:xfrm>
          <a:prstGeom prst="rect">
            <a:avLst/>
          </a:prstGeom>
          <a:noFill/>
          <a:ln>
            <a:noFill/>
          </a:ln>
        </p:spPr>
      </p:pic>
      <p:sp>
        <p:nvSpPr>
          <p:cNvPr id="295" name="Google Shape;295;p4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Software integrales</a:t>
            </a:r>
            <a:endParaRPr/>
          </a:p>
        </p:txBody>
      </p:sp>
      <p:sp>
        <p:nvSpPr>
          <p:cNvPr id="296" name="Google Shape;296;p46"/>
          <p:cNvSpPr txBox="1"/>
          <p:nvPr>
            <p:ph idx="1" type="body"/>
          </p:nvPr>
        </p:nvSpPr>
        <p:spPr>
          <a:xfrm>
            <a:off x="311700" y="1225225"/>
            <a:ext cx="4389900" cy="33540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s" u="sng">
                <a:solidFill>
                  <a:schemeClr val="hlink"/>
                </a:solidFill>
                <a:hlinkClick r:id="rId4"/>
              </a:rPr>
              <a:t>Infogram</a:t>
            </a:r>
            <a:endParaRPr/>
          </a:p>
          <a:p>
            <a:pPr indent="-342900" lvl="0" marL="457200" rtl="0" algn="l">
              <a:lnSpc>
                <a:spcPct val="200000"/>
              </a:lnSpc>
              <a:spcBef>
                <a:spcPts val="0"/>
              </a:spcBef>
              <a:spcAft>
                <a:spcPts val="0"/>
              </a:spcAft>
              <a:buSzPts val="1800"/>
              <a:buChar char="●"/>
            </a:pPr>
            <a:r>
              <a:rPr lang="es" u="sng">
                <a:solidFill>
                  <a:schemeClr val="hlink"/>
                </a:solidFill>
                <a:hlinkClick r:id="rId5"/>
              </a:rPr>
              <a:t>Tableau</a:t>
            </a:r>
            <a:endParaRPr/>
          </a:p>
          <a:p>
            <a:pPr indent="-342900" lvl="0" marL="457200" rtl="0" algn="l">
              <a:lnSpc>
                <a:spcPct val="200000"/>
              </a:lnSpc>
              <a:spcBef>
                <a:spcPts val="0"/>
              </a:spcBef>
              <a:spcAft>
                <a:spcPts val="0"/>
              </a:spcAft>
              <a:buSzPts val="1800"/>
              <a:buChar char="●"/>
            </a:pPr>
            <a:r>
              <a:rPr lang="es" u="sng">
                <a:solidFill>
                  <a:schemeClr val="hlink"/>
                </a:solidFill>
                <a:hlinkClick r:id="rId6"/>
              </a:rPr>
              <a:t>Worditout</a:t>
            </a:r>
            <a:endParaRPr/>
          </a:p>
        </p:txBody>
      </p:sp>
      <p:sp>
        <p:nvSpPr>
          <p:cNvPr id="297" name="Google Shape;297;p46"/>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7"/>
              </a:rPr>
              <a:t>What Spain has to lose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Análisis vs presentación</a:t>
            </a:r>
            <a:endParaRPr/>
          </a:p>
        </p:txBody>
      </p:sp>
      <p:pic>
        <p:nvPicPr>
          <p:cNvPr id="303" name="Google Shape;303;p47"/>
          <p:cNvPicPr preferRelativeResize="0"/>
          <p:nvPr/>
        </p:nvPicPr>
        <p:blipFill>
          <a:blip r:embed="rId3">
            <a:alphaModFix/>
          </a:blip>
          <a:stretch>
            <a:fillRect/>
          </a:stretch>
        </p:blipFill>
        <p:spPr>
          <a:xfrm>
            <a:off x="762000" y="1440750"/>
            <a:ext cx="7620000" cy="3067050"/>
          </a:xfrm>
          <a:prstGeom prst="rect">
            <a:avLst/>
          </a:prstGeom>
          <a:noFill/>
          <a:ln>
            <a:noFill/>
          </a:ln>
        </p:spPr>
      </p:pic>
      <p:sp>
        <p:nvSpPr>
          <p:cNvPr id="304" name="Google Shape;304;p47"/>
          <p:cNvSpPr txBox="1"/>
          <p:nvPr/>
        </p:nvSpPr>
        <p:spPr>
          <a:xfrm>
            <a:off x="4596213" y="472375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What I Learned Recreating One Chart Using 24 Tools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¿Preguntas?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3" name="Shape 313"/>
        <p:cNvGrpSpPr/>
        <p:nvPr/>
      </p:nvGrpSpPr>
      <p:grpSpPr>
        <a:xfrm>
          <a:off x="0" y="0"/>
          <a:ext cx="0" cy="0"/>
          <a:chOff x="0" y="0"/>
          <a:chExt cx="0" cy="0"/>
        </a:xfrm>
      </p:grpSpPr>
      <p:sp>
        <p:nvSpPr>
          <p:cNvPr id="314" name="Google Shape;314;p49"/>
          <p:cNvSpPr txBox="1"/>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4800">
                <a:solidFill>
                  <a:srgbClr val="000000"/>
                </a:solidFill>
                <a:latin typeface="Economica"/>
                <a:ea typeface="Economica"/>
                <a:cs typeface="Economica"/>
                <a:sym typeface="Economica"/>
              </a:rPr>
              <a:t>“We are demanding a visual aspect to our information”</a:t>
            </a:r>
            <a:endParaRPr sz="4800">
              <a:solidFill>
                <a:srgbClr val="000000"/>
              </a:solidFill>
              <a:latin typeface="Economica"/>
              <a:ea typeface="Economica"/>
              <a:cs typeface="Economica"/>
              <a:sym typeface="Economica"/>
            </a:endParaRPr>
          </a:p>
        </p:txBody>
      </p:sp>
      <p:sp>
        <p:nvSpPr>
          <p:cNvPr id="315" name="Google Shape;315;p49"/>
          <p:cNvSpPr txBox="1"/>
          <p:nvPr/>
        </p:nvSpPr>
        <p:spPr>
          <a:xfrm>
            <a:off x="4514475" y="3340900"/>
            <a:ext cx="12807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600"/>
              </a:spcBef>
              <a:spcAft>
                <a:spcPts val="0"/>
              </a:spcAft>
              <a:buNone/>
            </a:pPr>
            <a:r>
              <a:rPr lang="es">
                <a:solidFill>
                  <a:srgbClr val="000000"/>
                </a:solidFill>
                <a:latin typeface="Economica"/>
                <a:ea typeface="Economica"/>
                <a:cs typeface="Economica"/>
                <a:sym typeface="Economica"/>
              </a:rPr>
              <a:t>- David</a:t>
            </a:r>
            <a:r>
              <a:rPr lang="es">
                <a:solidFill>
                  <a:srgbClr val="695D46"/>
                </a:solidFill>
                <a:latin typeface="Open Sans"/>
                <a:ea typeface="Open Sans"/>
                <a:cs typeface="Open Sans"/>
                <a:sym typeface="Open Sans"/>
              </a:rPr>
              <a:t> </a:t>
            </a:r>
            <a:r>
              <a:rPr lang="es">
                <a:solidFill>
                  <a:srgbClr val="000000"/>
                </a:solidFill>
                <a:latin typeface="Economica"/>
                <a:ea typeface="Economica"/>
                <a:cs typeface="Economica"/>
                <a:sym typeface="Economica"/>
              </a:rPr>
              <a:t>McCandless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Consistencia visual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490250" y="450150"/>
            <a:ext cx="746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t>The representation of numbers, as physically measured on the surface of the graphic itself, should be directly proportional to the quantities represented.</a:t>
            </a:r>
            <a:endParaRPr sz="3000"/>
          </a:p>
        </p:txBody>
      </p:sp>
      <p:sp>
        <p:nvSpPr>
          <p:cNvPr id="88" name="Google Shape;88;p17"/>
          <p:cNvSpPr txBox="1"/>
          <p:nvPr/>
        </p:nvSpPr>
        <p:spPr>
          <a:xfrm>
            <a:off x="6673550" y="3261225"/>
            <a:ext cx="12807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20000"/>
              </a:lnSpc>
              <a:spcBef>
                <a:spcPts val="600"/>
              </a:spcBef>
              <a:spcAft>
                <a:spcPts val="0"/>
              </a:spcAft>
              <a:buNone/>
            </a:pPr>
            <a:r>
              <a:rPr lang="es">
                <a:solidFill>
                  <a:srgbClr val="000000"/>
                </a:solidFill>
                <a:latin typeface="Economica"/>
                <a:ea typeface="Economica"/>
                <a:cs typeface="Economica"/>
                <a:sym typeface="Economica"/>
              </a:rPr>
              <a:t>- </a:t>
            </a:r>
            <a:r>
              <a:rPr lang="es">
                <a:latin typeface="Economica"/>
                <a:ea typeface="Economica"/>
                <a:cs typeface="Economica"/>
                <a:sym typeface="Economica"/>
              </a:rPr>
              <a:t>Edward Tufte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The lie factor</a:t>
            </a:r>
            <a:endParaRPr/>
          </a:p>
        </p:txBody>
      </p:sp>
      <p:sp>
        <p:nvSpPr>
          <p:cNvPr id="94" name="Google Shape;94;p18"/>
          <p:cNvSpPr txBox="1"/>
          <p:nvPr/>
        </p:nvSpPr>
        <p:spPr>
          <a:xfrm>
            <a:off x="4538863" y="46572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http://slideplayer.com/slide/8269500/</a:t>
            </a:r>
            <a:endParaRPr/>
          </a:p>
        </p:txBody>
      </p:sp>
      <p:pic>
        <p:nvPicPr>
          <p:cNvPr id="95" name="Google Shape;95;p18"/>
          <p:cNvPicPr preferRelativeResize="0"/>
          <p:nvPr/>
        </p:nvPicPr>
        <p:blipFill>
          <a:blip r:embed="rId4">
            <a:alphaModFix/>
          </a:blip>
          <a:stretch>
            <a:fillRect/>
          </a:stretch>
        </p:blipFill>
        <p:spPr>
          <a:xfrm>
            <a:off x="4424175" y="1188025"/>
            <a:ext cx="4571201" cy="3428401"/>
          </a:xfrm>
          <a:prstGeom prst="rect">
            <a:avLst/>
          </a:prstGeom>
          <a:noFill/>
          <a:ln>
            <a:noFill/>
          </a:ln>
        </p:spPr>
      </p:pic>
      <p:pic>
        <p:nvPicPr>
          <p:cNvPr id="96" name="Google Shape;96;p18"/>
          <p:cNvPicPr preferRelativeResize="0"/>
          <p:nvPr/>
        </p:nvPicPr>
        <p:blipFill>
          <a:blip r:embed="rId5">
            <a:alphaModFix/>
          </a:blip>
          <a:stretch>
            <a:fillRect/>
          </a:stretch>
        </p:blipFill>
        <p:spPr>
          <a:xfrm>
            <a:off x="154901" y="2074763"/>
            <a:ext cx="4214799" cy="617031"/>
          </a:xfrm>
          <a:prstGeom prst="rect">
            <a:avLst/>
          </a:prstGeom>
          <a:noFill/>
          <a:ln>
            <a:noFill/>
          </a:ln>
        </p:spPr>
      </p:pic>
      <p:sp>
        <p:nvSpPr>
          <p:cNvPr id="97" name="Google Shape;97;p18"/>
          <p:cNvSpPr txBox="1"/>
          <p:nvPr>
            <p:ph idx="2" type="body"/>
          </p:nvPr>
        </p:nvSpPr>
        <p:spPr>
          <a:xfrm>
            <a:off x="262350" y="2405125"/>
            <a:ext cx="3999900" cy="23046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lang="es"/>
              <a:t>Lie factors de más de 1.5 o menos de 0.95 son considerados distorciones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Coherencia de los datos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Biased vs unbiased information</a:t>
            </a:r>
            <a:endParaRPr/>
          </a:p>
        </p:txBody>
      </p:sp>
      <p:sp>
        <p:nvSpPr>
          <p:cNvPr id="108" name="Google Shape;108;p20"/>
          <p:cNvSpPr txBox="1"/>
          <p:nvPr>
            <p:ph idx="2" type="body"/>
          </p:nvPr>
        </p:nvSpPr>
        <p:spPr>
          <a:xfrm>
            <a:off x="4832400" y="1225225"/>
            <a:ext cx="3999900" cy="33540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s"/>
              <a:t>¿Cuál es el impacto real de estos números? </a:t>
            </a:r>
            <a:endParaRPr/>
          </a:p>
          <a:p>
            <a:pPr indent="-317500" lvl="0" marL="457200" rtl="0" algn="l">
              <a:spcBef>
                <a:spcPts val="0"/>
              </a:spcBef>
              <a:spcAft>
                <a:spcPts val="0"/>
              </a:spcAft>
              <a:buSzPts val="1400"/>
              <a:buChar char="●"/>
            </a:pPr>
            <a:r>
              <a:rPr lang="es"/>
              <a:t>¿Por qué India tiene un color diferente?</a:t>
            </a:r>
            <a:endParaRPr/>
          </a:p>
        </p:txBody>
      </p:sp>
      <p:pic>
        <p:nvPicPr>
          <p:cNvPr id="109" name="Google Shape;109;p20"/>
          <p:cNvPicPr preferRelativeResize="0"/>
          <p:nvPr/>
        </p:nvPicPr>
        <p:blipFill>
          <a:blip r:embed="rId3">
            <a:alphaModFix/>
          </a:blip>
          <a:stretch>
            <a:fillRect/>
          </a:stretch>
        </p:blipFill>
        <p:spPr>
          <a:xfrm>
            <a:off x="311697" y="1225228"/>
            <a:ext cx="4204599" cy="378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Biased vs unbiased information</a:t>
            </a:r>
            <a:endParaRPr/>
          </a:p>
        </p:txBody>
      </p:sp>
      <p:pic>
        <p:nvPicPr>
          <p:cNvPr id="115" name="Google Shape;115;p21"/>
          <p:cNvPicPr preferRelativeResize="0"/>
          <p:nvPr/>
        </p:nvPicPr>
        <p:blipFill rotWithShape="1">
          <a:blip r:embed="rId3">
            <a:alphaModFix/>
          </a:blip>
          <a:srcRect b="10039" l="0" r="0" t="0"/>
          <a:stretch/>
        </p:blipFill>
        <p:spPr>
          <a:xfrm>
            <a:off x="420125" y="1235800"/>
            <a:ext cx="4386475" cy="2590600"/>
          </a:xfrm>
          <a:prstGeom prst="rect">
            <a:avLst/>
          </a:prstGeom>
          <a:noFill/>
          <a:ln>
            <a:noFill/>
          </a:ln>
        </p:spPr>
      </p:pic>
      <p:sp>
        <p:nvSpPr>
          <p:cNvPr id="116" name="Google Shape;116;p21"/>
          <p:cNvSpPr txBox="1"/>
          <p:nvPr/>
        </p:nvSpPr>
        <p:spPr>
          <a:xfrm>
            <a:off x="4606638" y="4827600"/>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u="sng">
                <a:solidFill>
                  <a:schemeClr val="hlink"/>
                </a:solidFill>
                <a:hlinkClick r:id="rId4"/>
              </a:rPr>
              <a:t>Information is beautiful: war games</a:t>
            </a:r>
            <a:endParaRPr/>
          </a:p>
        </p:txBody>
      </p:sp>
      <p:pic>
        <p:nvPicPr>
          <p:cNvPr id="117" name="Google Shape;117;p21"/>
          <p:cNvPicPr preferRelativeResize="0"/>
          <p:nvPr/>
        </p:nvPicPr>
        <p:blipFill rotWithShape="1">
          <a:blip r:embed="rId5">
            <a:alphaModFix/>
          </a:blip>
          <a:srcRect b="11645" l="0" r="0" t="0"/>
          <a:stretch/>
        </p:blipFill>
        <p:spPr>
          <a:xfrm>
            <a:off x="5107500" y="1294150"/>
            <a:ext cx="4036500" cy="35276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